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</p:sldIdLst>
  <p:sldSz cy="13716000" cx="24384000"/>
  <p:notesSz cx="6858000" cy="9144000"/>
  <p:embeddedFontLst>
    <p:embeddedFont>
      <p:font typeface="Montserrat SemiBold"/>
      <p:regular r:id="rId38"/>
      <p:bold r:id="rId39"/>
      <p:italic r:id="rId40"/>
      <p:boldItalic r:id="rId41"/>
    </p:embeddedFont>
    <p:embeddedFont>
      <p:font typeface="Raleway"/>
      <p:regular r:id="rId42"/>
      <p:bold r:id="rId43"/>
      <p:italic r:id="rId44"/>
      <p:boldItalic r:id="rId45"/>
    </p:embeddedFont>
    <p:embeddedFont>
      <p:font typeface="Proxima Nova"/>
      <p:regular r:id="rId46"/>
      <p:bold r:id="rId47"/>
      <p:italic r:id="rId48"/>
      <p:boldItalic r:id="rId49"/>
    </p:embeddedFont>
    <p:embeddedFont>
      <p:font typeface="Montserrat"/>
      <p:regular r:id="rId50"/>
      <p:bold r:id="rId51"/>
      <p:italic r:id="rId52"/>
      <p:boldItalic r:id="rId53"/>
    </p:embeddedFont>
    <p:embeddedFont>
      <p:font typeface="Montserrat Medium"/>
      <p:regular r:id="rId54"/>
      <p:bold r:id="rId55"/>
      <p:italic r:id="rId56"/>
      <p:boldItalic r:id="rId57"/>
    </p:embeddedFont>
    <p:embeddedFont>
      <p:font typeface="Helvetica Neue"/>
      <p:regular r:id="rId58"/>
      <p:bold r:id="rId59"/>
      <p:italic r:id="rId60"/>
      <p:boldItalic r:id="rId61"/>
    </p:embeddedFont>
    <p:embeddedFont>
      <p:font typeface="Montserrat ExtraBold"/>
      <p:bold r:id="rId62"/>
      <p:boldItalic r:id="rId6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SemiBold-italic.fntdata"/><Relationship Id="rId42" Type="http://schemas.openxmlformats.org/officeDocument/2006/relationships/font" Target="fonts/Raleway-regular.fntdata"/><Relationship Id="rId41" Type="http://schemas.openxmlformats.org/officeDocument/2006/relationships/font" Target="fonts/MontserratSemiBold-boldItalic.fntdata"/><Relationship Id="rId44" Type="http://schemas.openxmlformats.org/officeDocument/2006/relationships/font" Target="fonts/Raleway-italic.fntdata"/><Relationship Id="rId43" Type="http://schemas.openxmlformats.org/officeDocument/2006/relationships/font" Target="fonts/Raleway-bold.fntdata"/><Relationship Id="rId46" Type="http://schemas.openxmlformats.org/officeDocument/2006/relationships/font" Target="fonts/ProximaNova-regular.fntdata"/><Relationship Id="rId45" Type="http://schemas.openxmlformats.org/officeDocument/2006/relationships/font" Target="fonts/Raleway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ProximaNova-italic.fntdata"/><Relationship Id="rId47" Type="http://schemas.openxmlformats.org/officeDocument/2006/relationships/font" Target="fonts/ProximaNova-bold.fntdata"/><Relationship Id="rId49" Type="http://schemas.openxmlformats.org/officeDocument/2006/relationships/font" Target="fonts/ProximaNova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font" Target="fonts/MontserratSemiBold-bold.fntdata"/><Relationship Id="rId38" Type="http://schemas.openxmlformats.org/officeDocument/2006/relationships/font" Target="fonts/MontserratSemiBold-regular.fntdata"/><Relationship Id="rId62" Type="http://schemas.openxmlformats.org/officeDocument/2006/relationships/font" Target="fonts/MontserratExtraBold-bold.fntdata"/><Relationship Id="rId61" Type="http://schemas.openxmlformats.org/officeDocument/2006/relationships/font" Target="fonts/HelveticaNeue-boldItalic.fntdata"/><Relationship Id="rId20" Type="http://schemas.openxmlformats.org/officeDocument/2006/relationships/slide" Target="slides/slide16.xml"/><Relationship Id="rId63" Type="http://schemas.openxmlformats.org/officeDocument/2006/relationships/font" Target="fonts/MontserratExtraBold-boldItalic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60" Type="http://schemas.openxmlformats.org/officeDocument/2006/relationships/font" Target="fonts/HelveticaNeue-italic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Montserrat-bold.fntdata"/><Relationship Id="rId50" Type="http://schemas.openxmlformats.org/officeDocument/2006/relationships/font" Target="fonts/Montserrat-regular.fntdata"/><Relationship Id="rId53" Type="http://schemas.openxmlformats.org/officeDocument/2006/relationships/font" Target="fonts/Montserrat-boldItalic.fntdata"/><Relationship Id="rId52" Type="http://schemas.openxmlformats.org/officeDocument/2006/relationships/font" Target="fonts/Montserrat-italic.fntdata"/><Relationship Id="rId11" Type="http://schemas.openxmlformats.org/officeDocument/2006/relationships/slide" Target="slides/slide7.xml"/><Relationship Id="rId55" Type="http://schemas.openxmlformats.org/officeDocument/2006/relationships/font" Target="fonts/MontserratMedium-bold.fntdata"/><Relationship Id="rId10" Type="http://schemas.openxmlformats.org/officeDocument/2006/relationships/slide" Target="slides/slide6.xml"/><Relationship Id="rId54" Type="http://schemas.openxmlformats.org/officeDocument/2006/relationships/font" Target="fonts/MontserratMedium-regular.fntdata"/><Relationship Id="rId13" Type="http://schemas.openxmlformats.org/officeDocument/2006/relationships/slide" Target="slides/slide9.xml"/><Relationship Id="rId57" Type="http://schemas.openxmlformats.org/officeDocument/2006/relationships/font" Target="fonts/MontserratMedium-boldItalic.fntdata"/><Relationship Id="rId12" Type="http://schemas.openxmlformats.org/officeDocument/2006/relationships/slide" Target="slides/slide8.xml"/><Relationship Id="rId56" Type="http://schemas.openxmlformats.org/officeDocument/2006/relationships/font" Target="fonts/MontserratMedium-italic.fntdata"/><Relationship Id="rId15" Type="http://schemas.openxmlformats.org/officeDocument/2006/relationships/slide" Target="slides/slide11.xml"/><Relationship Id="rId59" Type="http://schemas.openxmlformats.org/officeDocument/2006/relationships/font" Target="fonts/HelveticaNeue-bold.fntdata"/><Relationship Id="rId14" Type="http://schemas.openxmlformats.org/officeDocument/2006/relationships/slide" Target="slides/slide10.xml"/><Relationship Id="rId58" Type="http://schemas.openxmlformats.org/officeDocument/2006/relationships/font" Target="fonts/HelveticaNeue-regular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gif>
</file>

<file path=ppt/media/image10.gif>
</file>

<file path=ppt/media/image11.gif>
</file>

<file path=ppt/media/image12.jpg>
</file>

<file path=ppt/media/image13.jpg>
</file>

<file path=ppt/media/image14.jpg>
</file>

<file path=ppt/media/image15.jpg>
</file>

<file path=ppt/media/image16.jpg>
</file>

<file path=ppt/media/image17.gif>
</file>

<file path=ppt/media/image18.png>
</file>

<file path=ppt/media/image19.png>
</file>

<file path=ppt/media/image2.png>
</file>

<file path=ppt/media/image20.gif>
</file>

<file path=ppt/media/image21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bc83f42ece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79" name="Google Shape;79;g2bc83f42ece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bc8565dbd3_0_1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23" name="Google Shape;223;g2bc8565dbd3_0_14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bc8565dbd3_0_16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41" name="Google Shape;241;g2bc8565dbd3_0_16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bccf9a8c02_0_48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8" name="Google Shape;258;g2bccf9a8c02_0_48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bc8565dbd3_0_25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75" name="Google Shape;275;g2bc8565dbd3_0_25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bc8565dbd3_0_27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92" name="Google Shape;292;g2bc8565dbd3_0_2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bc8565dbd3_0_28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2⁶⁴ bits = 1,85.10¹⁹ </a:t>
            </a:r>
            <a:r>
              <a:rPr lang="fr" sz="1400"/>
              <a:t>adresses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/>
              <a:t>Jeu d'instruction x86</a:t>
            </a:r>
            <a:r>
              <a:rPr lang="fr" sz="1400"/>
              <a:t> -&gt; opérations de base que le processeur peut effectuer (opérations arithmétiques, de transfert de données, de contrôle de flux, etc.)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/>
              <a:t>Jeu d'instruction x86-64 (AMD64 ou Intel 64)</a:t>
            </a:r>
            <a:r>
              <a:rPr lang="fr" sz="1400"/>
              <a:t> -&gt; extension 64 bits du jeu d'instructions x86 (nouveaux registres, augmentation de la taille des adresses mémoire, des données)</a:t>
            </a:r>
            <a:endParaRPr sz="1400"/>
          </a:p>
        </p:txBody>
      </p:sp>
      <p:sp>
        <p:nvSpPr>
          <p:cNvPr id="311" name="Google Shape;311;g2bc8565dbd3_0_28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bc8565dbd3_0_3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29" name="Google Shape;329;g2bc8565dbd3_0_30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bc8565dbd3_0_3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dk1"/>
                </a:solidFill>
              </a:rPr>
              <a:t>SSD : Solid State Drive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chemeClr val="dk1"/>
                </a:solidFill>
              </a:rPr>
              <a:t>HDD : Hard Drive Disk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LTO : Linear Tape-Open (stockage sur bande au format ouvert)</a:t>
            </a:r>
            <a:endParaRPr sz="1400"/>
          </a:p>
        </p:txBody>
      </p:sp>
      <p:sp>
        <p:nvSpPr>
          <p:cNvPr id="348" name="Google Shape;348;g2bc8565dbd3_0_3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bc8565dbd3_0_37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92" name="Google Shape;392;g2bc8565dbd3_0_3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2bccf9a8c02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11" name="Google Shape;411;g2bccf9a8c02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d3416cdc38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7" name="Google Shape;87;g2d3416cdc38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2bccf9a8c02_0_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28" name="Google Shape;428;g2bccf9a8c02_0_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bccf9a8c02_0_50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49" name="Google Shape;449;g2bccf9a8c02_0_50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bccf9a8c02_0_6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66" name="Google Shape;466;g2bccf9a8c02_0_6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2bccf9a8c02_0_8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87" name="Google Shape;487;g2bccf9a8c02_0_8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2bccf9a8c02_0_10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04" name="Google Shape;504;g2bccf9a8c02_0_10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2bccf9a8c02_0_1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21" name="Google Shape;521;g2bccf9a8c02_0_1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2bccf9a8c02_0_1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38" name="Google Shape;538;g2bccf9a8c02_0_1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2bccf9a8c02_0_5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55" name="Google Shape;555;g2bccf9a8c02_0_5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2bccf9a8c02_0_1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72" name="Google Shape;572;g2bccf9a8c02_0_17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2bccf9a8c02_0_15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89" name="Google Shape;589;g2bccf9a8c02_0_15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bccf9a8c02_0_28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4" name="Google Shape;94;g2bccf9a8c02_0_28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2bccf9a8c02_0_18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06" name="Google Shape;606;g2bccf9a8c02_0_18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2bccf9a8c02_0_2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20" name="Google Shape;620;g2bccf9a8c02_0_20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5adcd602af_0_2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31" name="Google Shape;631;g25adcd602af_0_2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2bc83f42ece_0_6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42" name="Google Shape;642;g2bc83f42ece_0_6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03" name="Google Shape;103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bccf9a8c02_0_37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7" name="Google Shape;127;g2bccf9a8c02_0_37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bc83f42ece_0_2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44" name="Google Shape;144;g2bc83f42ece_0_26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bc8565dbd3_0_10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61" name="Google Shape;161;g2bc8565dbd3_0_10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bc8565dbd3_0_9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78" name="Google Shape;178;g2bc8565dbd3_0_9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bccf9a8c02_0_4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6" name="Google Shape;206;g2bccf9a8c02_0_46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" type="body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type="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2" type="body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éclaration">
  <p:cSld name="Déclaration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idx="1" type="body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it important">
  <p:cSld name="Fait importan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" type="body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6" name="Google Shape;56;p12"/>
          <p:cNvSpPr txBox="1"/>
          <p:nvPr>
            <p:ph idx="2" type="body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tion">
  <p:cSld name="Citation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idx="1" type="body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2" type="body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 photos">
  <p:cSld name="3 photo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>
            <p:ph idx="2" type="pic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4"/>
          <p:cNvSpPr/>
          <p:nvPr>
            <p:ph idx="3" type="pic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4"/>
          <p:cNvSpPr/>
          <p:nvPr>
            <p:ph idx="4" type="pic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/>
          <p:nvPr>
            <p:ph idx="2" type="pic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erge">
  <p:cSld name="Vierg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#21_Title_big_card_black">
  <p:cSld name="CUSTOM_1_1_1_1_1_1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2794933" y="8027067"/>
            <a:ext cx="10924800" cy="28815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2" type="title"/>
          </p:nvPr>
        </p:nvSpPr>
        <p:spPr>
          <a:xfrm>
            <a:off x="2794933" y="2806333"/>
            <a:ext cx="10924800" cy="49521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pic>
        <p:nvPicPr>
          <p:cNvPr descr="black_card.png" id="75" name="Google Shape;75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246114" y="1353272"/>
            <a:ext cx="7833506" cy="1045123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>
            <p:ph idx="12" type="sldNum"/>
          </p:nvPr>
        </p:nvSpPr>
        <p:spPr>
          <a:xfrm>
            <a:off x="22818090" y="12666269"/>
            <a:ext cx="1463100" cy="3798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sp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photo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>
            <p:ph idx="2" type="pic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  <a:noFill/>
          <a:ln>
            <a:noFill/>
          </a:ln>
        </p:spPr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3" type="body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tre titre et photo">
  <p:cSld name="Autre titre et photo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>
            <p:ph idx="2" type="pic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puces">
  <p:cSld name="Titre et puce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uces">
  <p:cSld name="Puce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idx="1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, puces et photo">
  <p:cSld name="Titre, puces et photo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idx="1" type="body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2" type="body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6" name="Google Shape;36;p7"/>
          <p:cNvSpPr/>
          <p:nvPr>
            <p:ph idx="3" type="pic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7"/>
          <p:cNvSpPr txBox="1"/>
          <p:nvPr>
            <p:ph type="title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>
  <p:cSld name="Sec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b="0"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seulement">
  <p:cSld name="Titre seuleme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rdre du jour">
  <p:cSld name="Ordre du jou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type="title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9" name="Google Shape;49;p10"/>
          <p:cNvSpPr txBox="1"/>
          <p:nvPr>
            <p:ph idx="2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1pPr>
            <a:lvl2pPr indent="-228600" lvl="1" marL="9144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2pPr>
            <a:lvl3pPr indent="-228600" lvl="2" marL="1371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3pPr>
            <a:lvl4pPr indent="-228600" lvl="3" marL="18288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4pPr>
            <a:lvl5pPr indent="-228600" lvl="4" marL="22860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603504" lvl="0" marL="457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03504" lvl="1" marL="914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03504" lvl="2" marL="1371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03504" lvl="3" marL="1828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03504" lvl="4" marL="22860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03504" lvl="5" marL="2743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03504" lvl="6" marL="3200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03504" lvl="7" marL="3657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03503" lvl="8" marL="4114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hyperlink" Target="https://fr.wikipedia.org/wiki/Bit" TargetMode="External"/><Relationship Id="rId5" Type="http://schemas.openxmlformats.org/officeDocument/2006/relationships/hyperlink" Target="https://fr.wikipedia.org/wiki/Octet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1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19.png"/><Relationship Id="rId5" Type="http://schemas.openxmlformats.org/officeDocument/2006/relationships/hyperlink" Target="https://commons.wikimedia.org/wiki/File:Old_CPUs-01.JPG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hyperlink" Target="https://commons.wikimedia.org/wiki/File:1GB_DDR1_400Mhz_(2).jpg" TargetMode="External"/><Relationship Id="rId5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image" Target="../media/image16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Relationship Id="rId4" Type="http://schemas.openxmlformats.org/officeDocument/2006/relationships/image" Target="../media/image13.jpg"/><Relationship Id="rId5" Type="http://schemas.openxmlformats.org/officeDocument/2006/relationships/hyperlink" Target="https://commons.wikimedia.org/wiki/File:IBM_HS20_blade_server.jpg" TargetMode="External"/><Relationship Id="rId6" Type="http://schemas.openxmlformats.org/officeDocument/2006/relationships/image" Target="../media/image15.jpg"/><Relationship Id="rId7" Type="http://schemas.openxmlformats.org/officeDocument/2006/relationships/hyperlink" Target="https://commons.wikimedia.org/wiki/File:2017_mid_range_pc_in_late_1990s_case.jpg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7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12.jpg"/><Relationship Id="rId5" Type="http://schemas.openxmlformats.org/officeDocument/2006/relationships/image" Target="../media/image14.jpg"/><Relationship Id="rId6" Type="http://schemas.openxmlformats.org/officeDocument/2006/relationships/hyperlink" Target="https://commons.wikimedia.org/wiki/File:2019_Rozebrane_dyski_twarde.jpg" TargetMode="External"/><Relationship Id="rId7" Type="http://schemas.openxmlformats.org/officeDocument/2006/relationships/hyperlink" Target="https://commons.wikimedia.org/wiki/File:SSD_sisu.jpg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20.gif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hyperlink" Target="https://fr.wikipedia.org/wiki/Ordinateur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hyperlink" Target="https://fr.wikipedia.org/wiki/Architecture_de_von_Neumann" TargetMode="External"/><Relationship Id="rId5" Type="http://schemas.openxmlformats.org/officeDocument/2006/relationships/hyperlink" Target="https://fr.wikipedia.org/wiki/Machine_de_Turing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e_wild_code_school_yellow.png" id="81" name="Google Shape;8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6887" y="-2593755"/>
            <a:ext cx="14969875" cy="109216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2933027" y="2977000"/>
            <a:ext cx="10786200" cy="30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9600">
                <a:latin typeface="Montserrat ExtraBold"/>
                <a:ea typeface="Montserrat ExtraBold"/>
                <a:cs typeface="Montserrat ExtraBold"/>
                <a:sym typeface="Montserrat ExtraBold"/>
              </a:rPr>
              <a:t>Architecture des ordinateurs</a:t>
            </a:r>
            <a:endParaRPr sz="96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3" name="Google Shape;83;p18"/>
          <p:cNvSpPr txBox="1"/>
          <p:nvPr/>
        </p:nvSpPr>
        <p:spPr>
          <a:xfrm>
            <a:off x="1303075" y="6529650"/>
            <a:ext cx="14550300" cy="65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lnSpc>
                <a:spcPct val="179942"/>
              </a:lnSpc>
              <a:spcBef>
                <a:spcPts val="0"/>
              </a:spcBef>
              <a:spcAft>
                <a:spcPts val="0"/>
              </a:spcAft>
              <a:buClr>
                <a:srgbClr val="15213F"/>
              </a:buClr>
              <a:buSzPts val="1100"/>
              <a:buFont typeface="Roboto"/>
              <a:buNone/>
            </a:pPr>
            <a:r>
              <a:rPr lang="fr" sz="3600">
                <a:solidFill>
                  <a:srgbClr val="15213F"/>
                </a:solidFill>
                <a:latin typeface="Montserrat"/>
                <a:ea typeface="Montserrat"/>
                <a:cs typeface="Montserrat"/>
                <a:sym typeface="Montserrat"/>
              </a:rPr>
              <a:t>Notions de base</a:t>
            </a:r>
            <a:endParaRPr sz="3600">
              <a:solidFill>
                <a:srgbClr val="15213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25" name="Google Shape;225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6" name="Google Shape;226;p27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27" name="Google Shape;227;p27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Binary Digit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28" name="Google Shape;228;p27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 peu de binaire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29" name="Google Shape;229;p27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30" name="Google Shape;230;p27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1" name="Google Shape;231;p27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2" name="Google Shape;232;p27"/>
          <p:cNvSpPr txBox="1"/>
          <p:nvPr/>
        </p:nvSpPr>
        <p:spPr>
          <a:xfrm>
            <a:off x="5256425" y="3760350"/>
            <a:ext cx="18529200" cy="93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Unité élémentaire de stockage (et de mesure) de l'information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Binaire =&gt; 2 valeurs “0” et “1”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Regroupés en octet =&gt; 8 bits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2 valeurs possible x 2 valeurs possibles x …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2 valeurs possibles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																 8 fois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=&gt; 2⁸ valeurs =&gt; 256 valeurs possibles (de 0 à 255)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Plus d'info sur WikipediA : </a:t>
            </a: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bit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et </a:t>
            </a: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octet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3" name="Google Shape;233;p2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34" name="Google Shape;234;p27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5" name="Google Shape;235;p27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6" name="Google Shape;236;p27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7" name="Google Shape;237;p27"/>
          <p:cNvSpPr/>
          <p:nvPr/>
        </p:nvSpPr>
        <p:spPr>
          <a:xfrm>
            <a:off x="89531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8" name="Google Shape;238;p27"/>
          <p:cNvSpPr/>
          <p:nvPr/>
        </p:nvSpPr>
        <p:spPr>
          <a:xfrm rot="5400000">
            <a:off x="14110675" y="492825"/>
            <a:ext cx="1064100" cy="17721600"/>
          </a:xfrm>
          <a:prstGeom prst="rightBrace">
            <a:avLst>
              <a:gd fmla="val 53750" name="adj1"/>
              <a:gd fmla="val 50000" name="adj2"/>
            </a:avLst>
          </a:prstGeom>
          <a:noFill/>
          <a:ln cap="flat" cmpd="sng" w="38100">
            <a:solidFill>
              <a:srgbClr val="1D1D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28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8"/>
          <p:cNvSpPr txBox="1"/>
          <p:nvPr/>
        </p:nvSpPr>
        <p:spPr>
          <a:xfrm>
            <a:off x="890600" y="992850"/>
            <a:ext cx="227496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3000">
                <a:latin typeface="Montserrat ExtraBold"/>
                <a:ea typeface="Montserrat ExtraBold"/>
                <a:cs typeface="Montserrat ExtraBold"/>
                <a:sym typeface="Montserrat ExtraBold"/>
              </a:rPr>
              <a:t>Indiquer si les nombres suivants sont des valeures binaires ou des octets</a:t>
            </a:r>
            <a:endParaRPr sz="3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45" name="Google Shape;245;p2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46" name="Google Shape;246;p28"/>
          <p:cNvSpPr txBox="1"/>
          <p:nvPr/>
        </p:nvSpPr>
        <p:spPr>
          <a:xfrm>
            <a:off x="890600" y="3501950"/>
            <a:ext cx="14711100" cy="12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10101010 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7" name="Google Shape;247;p28"/>
          <p:cNvSpPr txBox="1"/>
          <p:nvPr/>
        </p:nvSpPr>
        <p:spPr>
          <a:xfrm>
            <a:off x="1020550" y="4310100"/>
            <a:ext cx="14711100" cy="10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=&gt; </a:t>
            </a:r>
            <a:r>
              <a:rPr b="1" lang="fr" sz="4800">
                <a:latin typeface="Helvetica Neue"/>
                <a:ea typeface="Helvetica Neue"/>
                <a:cs typeface="Helvetica Neue"/>
                <a:sym typeface="Helvetica Neue"/>
              </a:rPr>
              <a:t>octet</a:t>
            </a:r>
            <a:endParaRPr b="1"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8" name="Google Shape;248;p28"/>
          <p:cNvSpPr txBox="1"/>
          <p:nvPr/>
        </p:nvSpPr>
        <p:spPr>
          <a:xfrm>
            <a:off x="890600" y="5495125"/>
            <a:ext cx="14711100" cy="12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00001111</a:t>
            </a: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9" name="Google Shape;249;p28"/>
          <p:cNvSpPr txBox="1"/>
          <p:nvPr/>
        </p:nvSpPr>
        <p:spPr>
          <a:xfrm>
            <a:off x="890600" y="6352950"/>
            <a:ext cx="14711100" cy="10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=&gt; </a:t>
            </a:r>
            <a:r>
              <a:rPr b="1" lang="fr" sz="4800">
                <a:latin typeface="Helvetica Neue"/>
                <a:ea typeface="Helvetica Neue"/>
                <a:cs typeface="Helvetica Neue"/>
                <a:sym typeface="Helvetica Neue"/>
              </a:rPr>
              <a:t>octet</a:t>
            </a:r>
            <a:endParaRPr b="1"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0" name="Google Shape;250;p28"/>
          <p:cNvSpPr txBox="1"/>
          <p:nvPr/>
        </p:nvSpPr>
        <p:spPr>
          <a:xfrm>
            <a:off x="890600" y="7488300"/>
            <a:ext cx="14711100" cy="12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-1</a:t>
            </a: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1" name="Google Shape;251;p28"/>
          <p:cNvSpPr txBox="1"/>
          <p:nvPr/>
        </p:nvSpPr>
        <p:spPr>
          <a:xfrm>
            <a:off x="890600" y="8144100"/>
            <a:ext cx="14711100" cy="10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=&gt; </a:t>
            </a:r>
            <a:r>
              <a:rPr b="1" lang="fr" sz="4800">
                <a:latin typeface="Helvetica Neue"/>
                <a:ea typeface="Helvetica Neue"/>
                <a:cs typeface="Helvetica Neue"/>
                <a:sym typeface="Helvetica Neue"/>
              </a:rPr>
              <a:t>pas un nombre binaire</a:t>
            </a:r>
            <a:endParaRPr b="1"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2" name="Google Shape;252;p28"/>
          <p:cNvSpPr txBox="1"/>
          <p:nvPr/>
        </p:nvSpPr>
        <p:spPr>
          <a:xfrm>
            <a:off x="890600" y="9288063"/>
            <a:ext cx="14711100" cy="12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0</a:t>
            </a: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3" name="Google Shape;253;p28"/>
          <p:cNvSpPr txBox="1"/>
          <p:nvPr/>
        </p:nvSpPr>
        <p:spPr>
          <a:xfrm>
            <a:off x="890600" y="9984700"/>
            <a:ext cx="14711100" cy="12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=&gt; </a:t>
            </a:r>
            <a:r>
              <a:rPr b="1" lang="fr" sz="4800">
                <a:latin typeface="Helvetica Neue"/>
                <a:ea typeface="Helvetica Neue"/>
                <a:cs typeface="Helvetica Neue"/>
                <a:sym typeface="Helvetica Neue"/>
              </a:rPr>
              <a:t>nombre binaire</a:t>
            </a:r>
            <a:endParaRPr b="1"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4" name="Google Shape;254;p28"/>
          <p:cNvSpPr txBox="1"/>
          <p:nvPr/>
        </p:nvSpPr>
        <p:spPr>
          <a:xfrm>
            <a:off x="890600" y="11326113"/>
            <a:ext cx="14711100" cy="12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00000000 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5" name="Google Shape;255;p28"/>
          <p:cNvSpPr txBox="1"/>
          <p:nvPr/>
        </p:nvSpPr>
        <p:spPr>
          <a:xfrm>
            <a:off x="890600" y="12022750"/>
            <a:ext cx="14711100" cy="12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=&gt; </a:t>
            </a:r>
            <a:r>
              <a:rPr b="1" lang="fr" sz="4800">
                <a:latin typeface="Helvetica Neue"/>
                <a:ea typeface="Helvetica Neue"/>
                <a:cs typeface="Helvetica Neue"/>
                <a:sym typeface="Helvetica Neue"/>
              </a:rPr>
              <a:t>octet</a:t>
            </a:r>
            <a:endParaRPr b="1"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2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261" name="Google Shape;261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2" name="Google Shape;262;p2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63" name="Google Shape;263;p29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64" name="Google Shape;264;p2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65" name="Google Shape;265;p29"/>
          <p:cNvSpPr txBox="1"/>
          <p:nvPr/>
        </p:nvSpPr>
        <p:spPr>
          <a:xfrm>
            <a:off x="3239700" y="3075900"/>
            <a:ext cx="17904600" cy="160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6" name="Google Shape;266;p29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7" name="Google Shape;267;p29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8" name="Google Shape;268;p29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9" name="Google Shape;269;p29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0" name="Google Shape;270;p29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1" name="Google Shape;271;p29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72" name="Google Shape;272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95125" y="5400675"/>
            <a:ext cx="5993750" cy="599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77" name="Google Shape;277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8" name="Google Shape;278;p3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79" name="Google Shape;279;p30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 CPU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80" name="Google Shape;280;p30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 cerveau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81" name="Google Shape;281;p3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82" name="Google Shape;282;p30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83" name="Google Shape;283;p30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84" name="Google Shape;284;p30"/>
          <p:cNvSpPr txBox="1"/>
          <p:nvPr/>
        </p:nvSpPr>
        <p:spPr>
          <a:xfrm>
            <a:off x="5256425" y="3760350"/>
            <a:ext cx="18529200" cy="93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Le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CPU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Central Processing Unit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 est l’unité de calcul.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Circuit intégré regroupant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UAL et Unité de contrôle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Horloge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Registres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Mémoires caches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5" name="Google Shape;285;p3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86" name="Google Shape;286;p30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87" name="Google Shape;287;p30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88" name="Google Shape;288;p30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89" name="Google Shape;289;p30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94" name="Google Shape;29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5" name="Google Shape;295;p31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96" name="Google Shape;296;p31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 CPU (suite)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97" name="Google Shape;297;p31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 cerveau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98" name="Google Shape;298;p3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99" name="Google Shape;299;p31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0" name="Google Shape;300;p31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1" name="Google Shape;301;p31"/>
          <p:cNvSpPr txBox="1"/>
          <p:nvPr/>
        </p:nvSpPr>
        <p:spPr>
          <a:xfrm>
            <a:off x="5256425" y="3760350"/>
            <a:ext cx="9061500" cy="93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Caractérisé par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Jeu d'instruction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Fréquence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Taille des registres généraux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2" name="Google Shape;302;p31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03" name="Google Shape;303;p31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4" name="Google Shape;304;p31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5" name="Google Shape;305;p31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6" name="Google Shape;306;p31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07" name="Google Shape;30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36425" y="3664600"/>
            <a:ext cx="8899750" cy="6886175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31"/>
          <p:cNvSpPr txBox="1"/>
          <p:nvPr/>
        </p:nvSpPr>
        <p:spPr>
          <a:xfrm>
            <a:off x="14726225" y="11332750"/>
            <a:ext cx="8438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latin typeface="Raleway"/>
                <a:ea typeface="Raleway"/>
                <a:cs typeface="Raleway"/>
                <a:sym typeface="Raleway"/>
              </a:rPr>
              <a:t>Photo : Priwo sur </a:t>
            </a:r>
            <a:r>
              <a:rPr lang="fr" sz="2400" u="sng">
                <a:solidFill>
                  <a:srgbClr val="4FC3F7"/>
                </a:solidFill>
                <a:latin typeface="Raleway"/>
                <a:ea typeface="Raleway"/>
                <a:cs typeface="Raleway"/>
                <a:sym typeface="Raleway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wikimedia commons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13" name="Google Shape;31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4" name="Google Shape;314;p32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15" name="Google Shape;315;p32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 exemples de </a:t>
            </a: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CPU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16" name="Google Shape;316;p32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 pratique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17" name="Google Shape;317;p3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18" name="Google Shape;318;p32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19" name="Google Shape;319;p32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0" name="Google Shape;320;p32"/>
          <p:cNvSpPr txBox="1"/>
          <p:nvPr/>
        </p:nvSpPr>
        <p:spPr>
          <a:xfrm>
            <a:off x="5256425" y="3760350"/>
            <a:ext cx="9604500" cy="93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Processeurs PC classique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1 à 16+ core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64 bits (registre d'adresse)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1 à 5 Ghz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Jeu d'instruction x86-64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10aine de kio de L1 (par core)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100aine de kio de L2 (par core)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10aine de Mio de L3 (partagé)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1" name="Google Shape;321;p3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22" name="Google Shape;322;p32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3" name="Google Shape;323;p32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4" name="Google Shape;324;p32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5" name="Google Shape;325;p32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6" name="Google Shape;326;p32"/>
          <p:cNvSpPr txBox="1"/>
          <p:nvPr/>
        </p:nvSpPr>
        <p:spPr>
          <a:xfrm>
            <a:off x="15241450" y="3760350"/>
            <a:ext cx="8369400" cy="93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Raspberry PI 4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4 core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64 bits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1,5 Ghz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Jeu d'instruction ARMv8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80 kio de L1 (par core)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1 Mio de L2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31" name="Google Shape;33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2" name="Google Shape;332;p3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33" name="Google Shape;333;p33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La RAM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34" name="Google Shape;334;p33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Une mémoire temporaire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35" name="Google Shape;335;p3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36" name="Google Shape;336;p33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37" name="Google Shape;337;p33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38" name="Google Shape;338;p33"/>
          <p:cNvSpPr txBox="1"/>
          <p:nvPr/>
        </p:nvSpPr>
        <p:spPr>
          <a:xfrm>
            <a:off x="5256425" y="3760350"/>
            <a:ext cx="9061500" cy="93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La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RAM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Random Access Memory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 est la mémoire vive.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Accès direct (≠ séquentiel)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≠ mémoire de masse / périphériques de stockage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Stockage temporaire de données et programme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Idée générale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Séquence binaire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Adresse =&gt; Byte (mot)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9" name="Google Shape;339;p33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40" name="Google Shape;340;p33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41" name="Google Shape;341;p33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42" name="Google Shape;342;p33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43" name="Google Shape;343;p33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4" name="Google Shape;344;p33"/>
          <p:cNvSpPr txBox="1"/>
          <p:nvPr/>
        </p:nvSpPr>
        <p:spPr>
          <a:xfrm>
            <a:off x="14726225" y="11332750"/>
            <a:ext cx="8438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latin typeface="Raleway"/>
                <a:ea typeface="Raleway"/>
                <a:cs typeface="Raleway"/>
                <a:sym typeface="Raleway"/>
              </a:rPr>
              <a:t>Photo : Ryse93 sur </a:t>
            </a:r>
            <a:r>
              <a:rPr lang="fr" sz="2400" u="sng">
                <a:solidFill>
                  <a:srgbClr val="4FC3F7"/>
                </a:solidFill>
                <a:latin typeface="Raleway"/>
                <a:ea typeface="Raleway"/>
                <a:cs typeface="Raleway"/>
                <a:sym typeface="Raleway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wikimedia commons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45" name="Google Shape;345;p33" title="Photo d'une barrette de mémoire RAM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73250" y="3482525"/>
            <a:ext cx="9291076" cy="74328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50" name="Google Shape;350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1" name="Google Shape;351;p34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52" name="Google Shape;352;p34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Les mémoires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53" name="Google Shape;353;p34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Rapport taille/coût/vitesse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54" name="Google Shape;354;p3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55" name="Google Shape;355;p34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6" name="Google Shape;356;p34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7" name="Google Shape;357;p3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58" name="Google Shape;358;p34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9" name="Google Shape;359;p34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60" name="Google Shape;360;p34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61" name="Google Shape;361;p34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362" name="Google Shape;362;p34"/>
          <p:cNvGrpSpPr/>
          <p:nvPr/>
        </p:nvGrpSpPr>
        <p:grpSpPr>
          <a:xfrm>
            <a:off x="8543838" y="3749028"/>
            <a:ext cx="10693554" cy="9040748"/>
            <a:chOff x="1747650" y="880825"/>
            <a:chExt cx="5648700" cy="4164900"/>
          </a:xfrm>
        </p:grpSpPr>
        <p:sp>
          <p:nvSpPr>
            <p:cNvPr id="363" name="Google Shape;363;p34"/>
            <p:cNvSpPr/>
            <p:nvPr/>
          </p:nvSpPr>
          <p:spPr>
            <a:xfrm>
              <a:off x="1747650" y="880825"/>
              <a:ext cx="5648700" cy="4164900"/>
            </a:xfrm>
            <a:prstGeom prst="triangle">
              <a:avLst>
                <a:gd fmla="val 50000" name="adj"/>
              </a:avLst>
            </a:prstGeom>
            <a:noFill/>
            <a:ln cap="flat" cmpd="sng" w="19050">
              <a:solidFill>
                <a:srgbClr val="42424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4"/>
            <p:cNvSpPr txBox="1"/>
            <p:nvPr/>
          </p:nvSpPr>
          <p:spPr>
            <a:xfrm>
              <a:off x="4102180" y="1492686"/>
              <a:ext cx="973500" cy="1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/>
                <a:t>Registres</a:t>
              </a:r>
              <a:endParaRPr sz="3000"/>
            </a:p>
          </p:txBody>
        </p:sp>
        <p:sp>
          <p:nvSpPr>
            <p:cNvPr id="365" name="Google Shape;365;p34"/>
            <p:cNvSpPr txBox="1"/>
            <p:nvPr/>
          </p:nvSpPr>
          <p:spPr>
            <a:xfrm>
              <a:off x="4102180" y="1939182"/>
              <a:ext cx="973500" cy="1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/>
                <a:t>L1</a:t>
              </a:r>
              <a:endParaRPr sz="3000"/>
            </a:p>
          </p:txBody>
        </p:sp>
        <p:sp>
          <p:nvSpPr>
            <p:cNvPr id="366" name="Google Shape;366;p34"/>
            <p:cNvSpPr txBox="1"/>
            <p:nvPr/>
          </p:nvSpPr>
          <p:spPr>
            <a:xfrm>
              <a:off x="4102180" y="2385678"/>
              <a:ext cx="973500" cy="1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/>
                <a:t>L2</a:t>
              </a:r>
              <a:endParaRPr sz="3000"/>
            </a:p>
          </p:txBody>
        </p:sp>
        <p:sp>
          <p:nvSpPr>
            <p:cNvPr id="367" name="Google Shape;367;p34"/>
            <p:cNvSpPr txBox="1"/>
            <p:nvPr/>
          </p:nvSpPr>
          <p:spPr>
            <a:xfrm>
              <a:off x="3391180" y="4618161"/>
              <a:ext cx="2395500" cy="1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/>
                <a:t>LTO, stockage distant</a:t>
              </a:r>
              <a:endParaRPr sz="3000"/>
            </a:p>
          </p:txBody>
        </p:sp>
        <p:sp>
          <p:nvSpPr>
            <p:cNvPr id="368" name="Google Shape;368;p34"/>
            <p:cNvSpPr txBox="1"/>
            <p:nvPr/>
          </p:nvSpPr>
          <p:spPr>
            <a:xfrm>
              <a:off x="4102180" y="2832175"/>
              <a:ext cx="973500" cy="1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/>
                <a:t>L3</a:t>
              </a:r>
              <a:endParaRPr sz="3000"/>
            </a:p>
          </p:txBody>
        </p:sp>
        <p:sp>
          <p:nvSpPr>
            <p:cNvPr id="369" name="Google Shape;369;p34"/>
            <p:cNvSpPr txBox="1"/>
            <p:nvPr/>
          </p:nvSpPr>
          <p:spPr>
            <a:xfrm>
              <a:off x="4102180" y="3278671"/>
              <a:ext cx="973500" cy="1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/>
                <a:t>RAM</a:t>
              </a:r>
              <a:endParaRPr sz="3000"/>
            </a:p>
          </p:txBody>
        </p:sp>
        <p:sp>
          <p:nvSpPr>
            <p:cNvPr id="370" name="Google Shape;370;p34"/>
            <p:cNvSpPr txBox="1"/>
            <p:nvPr/>
          </p:nvSpPr>
          <p:spPr>
            <a:xfrm>
              <a:off x="4102180" y="3725168"/>
              <a:ext cx="973500" cy="1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/>
                <a:t>SSD</a:t>
              </a:r>
              <a:endParaRPr sz="3000"/>
            </a:p>
          </p:txBody>
        </p:sp>
        <p:sp>
          <p:nvSpPr>
            <p:cNvPr id="371" name="Google Shape;371;p34"/>
            <p:cNvSpPr txBox="1"/>
            <p:nvPr/>
          </p:nvSpPr>
          <p:spPr>
            <a:xfrm>
              <a:off x="4102180" y="4171664"/>
              <a:ext cx="973500" cy="1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3000"/>
                <a:t>HDD</a:t>
              </a:r>
              <a:endParaRPr sz="3000"/>
            </a:p>
          </p:txBody>
        </p:sp>
        <p:cxnSp>
          <p:nvCxnSpPr>
            <p:cNvPr id="372" name="Google Shape;372;p34"/>
            <p:cNvCxnSpPr/>
            <p:nvPr/>
          </p:nvCxnSpPr>
          <p:spPr>
            <a:xfrm>
              <a:off x="2120475" y="4512800"/>
              <a:ext cx="4926000" cy="6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42424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3" name="Google Shape;373;p34"/>
            <p:cNvCxnSpPr/>
            <p:nvPr/>
          </p:nvCxnSpPr>
          <p:spPr>
            <a:xfrm>
              <a:off x="2435825" y="4066950"/>
              <a:ext cx="4306200" cy="6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42424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4" name="Google Shape;374;p34"/>
            <p:cNvCxnSpPr/>
            <p:nvPr/>
          </p:nvCxnSpPr>
          <p:spPr>
            <a:xfrm>
              <a:off x="2740300" y="3588500"/>
              <a:ext cx="3675600" cy="6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42424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5" name="Google Shape;375;p34"/>
            <p:cNvCxnSpPr/>
            <p:nvPr/>
          </p:nvCxnSpPr>
          <p:spPr>
            <a:xfrm>
              <a:off x="3326850" y="2724950"/>
              <a:ext cx="2495100" cy="6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42424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6" name="Google Shape;376;p34"/>
            <p:cNvCxnSpPr/>
            <p:nvPr/>
          </p:nvCxnSpPr>
          <p:spPr>
            <a:xfrm>
              <a:off x="3622325" y="2287225"/>
              <a:ext cx="1915200" cy="6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42424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7" name="Google Shape;377;p34"/>
            <p:cNvCxnSpPr/>
            <p:nvPr/>
          </p:nvCxnSpPr>
          <p:spPr>
            <a:xfrm>
              <a:off x="3931500" y="1827575"/>
              <a:ext cx="1288800" cy="6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42424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8" name="Google Shape;378;p34"/>
            <p:cNvCxnSpPr/>
            <p:nvPr/>
          </p:nvCxnSpPr>
          <p:spPr>
            <a:xfrm flipH="1" rot="10800000">
              <a:off x="3045050" y="3146325"/>
              <a:ext cx="3061500" cy="27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42424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379" name="Google Shape;379;p34"/>
          <p:cNvCxnSpPr/>
          <p:nvPr/>
        </p:nvCxnSpPr>
        <p:spPr>
          <a:xfrm>
            <a:off x="5730325" y="10426046"/>
            <a:ext cx="0" cy="2375700"/>
          </a:xfrm>
          <a:prstGeom prst="straightConnector1">
            <a:avLst/>
          </a:prstGeom>
          <a:noFill/>
          <a:ln cap="flat" cmpd="sng" w="76200">
            <a:solidFill>
              <a:srgbClr val="42424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0" name="Google Shape;380;p34"/>
          <p:cNvCxnSpPr/>
          <p:nvPr/>
        </p:nvCxnSpPr>
        <p:spPr>
          <a:xfrm>
            <a:off x="5730325" y="4134116"/>
            <a:ext cx="0" cy="2375700"/>
          </a:xfrm>
          <a:prstGeom prst="straightConnector1">
            <a:avLst/>
          </a:prstGeom>
          <a:noFill/>
          <a:ln cap="flat" cmpd="sng" w="76200">
            <a:solidFill>
              <a:srgbClr val="42424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381" name="Google Shape;381;p34"/>
          <p:cNvSpPr txBox="1"/>
          <p:nvPr/>
        </p:nvSpPr>
        <p:spPr>
          <a:xfrm>
            <a:off x="6103927" y="4662707"/>
            <a:ext cx="29418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Plus rapide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Plus coûteux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Moins grand</a:t>
            </a:r>
            <a:endParaRPr sz="3600"/>
          </a:p>
        </p:txBody>
      </p:sp>
      <p:sp>
        <p:nvSpPr>
          <p:cNvPr id="382" name="Google Shape;382;p34"/>
          <p:cNvSpPr txBox="1"/>
          <p:nvPr/>
        </p:nvSpPr>
        <p:spPr>
          <a:xfrm>
            <a:off x="6103927" y="10413280"/>
            <a:ext cx="29418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Moins rapide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Moins coûteux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Plus grand</a:t>
            </a:r>
            <a:endParaRPr sz="3600"/>
          </a:p>
        </p:txBody>
      </p:sp>
      <p:sp>
        <p:nvSpPr>
          <p:cNvPr id="383" name="Google Shape;383;p34"/>
          <p:cNvSpPr txBox="1"/>
          <p:nvPr/>
        </p:nvSpPr>
        <p:spPr>
          <a:xfrm>
            <a:off x="15091044" y="4409538"/>
            <a:ext cx="75837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Données unitaires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Vitesse du CPU (ns)</a:t>
            </a:r>
            <a:endParaRPr sz="3600"/>
          </a:p>
        </p:txBody>
      </p:sp>
      <p:sp>
        <p:nvSpPr>
          <p:cNvPr id="384" name="Google Shape;384;p34"/>
          <p:cNvSpPr txBox="1"/>
          <p:nvPr/>
        </p:nvSpPr>
        <p:spPr>
          <a:xfrm>
            <a:off x="15650267" y="5892438"/>
            <a:ext cx="7024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kio - Vitesse CPU / 2 à 4</a:t>
            </a:r>
            <a:endParaRPr sz="3600"/>
          </a:p>
        </p:txBody>
      </p:sp>
      <p:sp>
        <p:nvSpPr>
          <p:cNvPr id="385" name="Google Shape;385;p34"/>
          <p:cNvSpPr txBox="1"/>
          <p:nvPr/>
        </p:nvSpPr>
        <p:spPr>
          <a:xfrm>
            <a:off x="16252456" y="6907838"/>
            <a:ext cx="6691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Mio - Vitesse L1 / 4</a:t>
            </a:r>
            <a:endParaRPr sz="3600"/>
          </a:p>
        </p:txBody>
      </p:sp>
      <p:sp>
        <p:nvSpPr>
          <p:cNvPr id="386" name="Google Shape;386;p34"/>
          <p:cNvSpPr txBox="1"/>
          <p:nvPr/>
        </p:nvSpPr>
        <p:spPr>
          <a:xfrm>
            <a:off x="16810301" y="7776563"/>
            <a:ext cx="6341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10aine Mio - Vitesse L2 / 4</a:t>
            </a:r>
            <a:endParaRPr sz="3600"/>
          </a:p>
        </p:txBody>
      </p:sp>
      <p:sp>
        <p:nvSpPr>
          <p:cNvPr id="387" name="Google Shape;387;p34"/>
          <p:cNvSpPr txBox="1"/>
          <p:nvPr/>
        </p:nvSpPr>
        <p:spPr>
          <a:xfrm>
            <a:off x="17303550" y="8645300"/>
            <a:ext cx="7024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10aine Gio - Vitesse CPU / 100</a:t>
            </a:r>
            <a:endParaRPr sz="3600"/>
          </a:p>
        </p:txBody>
      </p:sp>
      <p:sp>
        <p:nvSpPr>
          <p:cNvPr id="388" name="Google Shape;388;p34"/>
          <p:cNvSpPr txBox="1"/>
          <p:nvPr/>
        </p:nvSpPr>
        <p:spPr>
          <a:xfrm>
            <a:off x="18011897" y="9756738"/>
            <a:ext cx="5346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Tio - 0,1 ms</a:t>
            </a:r>
            <a:endParaRPr sz="3600"/>
          </a:p>
        </p:txBody>
      </p:sp>
      <p:sp>
        <p:nvSpPr>
          <p:cNvPr id="389" name="Google Shape;389;p34"/>
          <p:cNvSpPr txBox="1"/>
          <p:nvPr/>
        </p:nvSpPr>
        <p:spPr>
          <a:xfrm>
            <a:off x="18528299" y="10675988"/>
            <a:ext cx="4830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10aine Tio - 10 ms</a:t>
            </a:r>
            <a:endParaRPr sz="3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94" name="Google Shape;394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5" name="Google Shape;395;p35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96" name="Google Shape;396;p35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La carte mère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97" name="Google Shape;397;p35"/>
          <p:cNvSpPr txBox="1"/>
          <p:nvPr/>
        </p:nvSpPr>
        <p:spPr>
          <a:xfrm>
            <a:off x="949225" y="4632400"/>
            <a:ext cx="3506400" cy="13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One motherboard to connect them all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98" name="Google Shape;398;p3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99" name="Google Shape;399;p35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00" name="Google Shape;400;p35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01" name="Google Shape;401;p35"/>
          <p:cNvSpPr txBox="1"/>
          <p:nvPr/>
        </p:nvSpPr>
        <p:spPr>
          <a:xfrm>
            <a:off x="5256425" y="3760350"/>
            <a:ext cx="9771300" cy="93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Format : ATX, microATX…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Chipset et connecteur (support processeur·s)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Connecteurs mémoire (nombre, type, capacité)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Connecteurs cartes (PCI express)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Connecteurs stockage (M2, éventuellement NVMe, Sata)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Périphériques E/S intégrés (Cartes réseau, son, wifi…)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2" name="Google Shape;402;p35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03" name="Google Shape;403;p35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04" name="Google Shape;404;p35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05" name="Google Shape;405;p35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06" name="Google Shape;406;p35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7" name="Google Shape;407;p35"/>
          <p:cNvSpPr txBox="1"/>
          <p:nvPr/>
        </p:nvSpPr>
        <p:spPr>
          <a:xfrm>
            <a:off x="15241450" y="11240700"/>
            <a:ext cx="8438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latin typeface="Raleway"/>
                <a:ea typeface="Raleway"/>
                <a:cs typeface="Raleway"/>
                <a:sym typeface="Raleway"/>
              </a:rPr>
              <a:t>Photo : smial sur wikimedia commons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408" name="Google Shape;40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1454" y="4110350"/>
            <a:ext cx="7728952" cy="64646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13" name="Google Shape;413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4" name="Google Shape;414;p36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15" name="Google Shape;415;p36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Firmware de l</a:t>
            </a: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 carte mère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16" name="Google Shape;416;p36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 programme embarqué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17" name="Google Shape;417;p3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18" name="Google Shape;418;p36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19" name="Google Shape;419;p36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0" name="Google Shape;420;p36"/>
          <p:cNvSpPr txBox="1"/>
          <p:nvPr/>
        </p:nvSpPr>
        <p:spPr>
          <a:xfrm>
            <a:off x="5256425" y="3760350"/>
            <a:ext cx="17714100" cy="93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Mémoire morte (ROM - 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Read-Only memory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BIOS - Basic Input Output System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Détecter les périphériques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Configuration générale…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Périphérique de démarrage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Remplaçant : UEFI (Unified Extensible Firmware Interface)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Fonctionnalités plus avancées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1" name="Google Shape;421;p36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22" name="Google Shape;422;p36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3" name="Google Shape;423;p36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4" name="Google Shape;424;p36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5" name="Google Shape;425;p36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e_wild_code_school_yellow.png" id="89" name="Google Shape;8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6887" y="-2593755"/>
            <a:ext cx="14969875" cy="1092160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9"/>
          <p:cNvSpPr txBox="1"/>
          <p:nvPr/>
        </p:nvSpPr>
        <p:spPr>
          <a:xfrm>
            <a:off x="1293575" y="4660700"/>
            <a:ext cx="16405800" cy="23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7200">
                <a:latin typeface="Montserrat"/>
                <a:ea typeface="Montserrat"/>
                <a:cs typeface="Montserrat"/>
                <a:sym typeface="Montserrat"/>
              </a:rPr>
              <a:t>CCP 5 - Maintenir des serveurs dans une infrastructure virtualisée</a:t>
            </a:r>
            <a:endParaRPr sz="7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" name="Google Shape;91;p1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30" name="Google Shape;430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1" name="Google Shape;431;p37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32" name="Google Shape;432;p37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Boîtier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33" name="Google Shape;433;p37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Sortez couvert !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34" name="Google Shape;434;p37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35" name="Google Shape;435;p37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36" name="Google Shape;436;p37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37" name="Google Shape;437;p37"/>
          <p:cNvSpPr txBox="1"/>
          <p:nvPr/>
        </p:nvSpPr>
        <p:spPr>
          <a:xfrm>
            <a:off x="5256425" y="3760350"/>
            <a:ext cx="9771300" cy="93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Format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Desktop, tour, rackable…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Alimentation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Puissance, rendement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Refroidissement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Circulation de l'air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8" name="Google Shape;438;p3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39" name="Google Shape;439;p37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40" name="Google Shape;440;p37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41" name="Google Shape;441;p37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42" name="Google Shape;442;p37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43" name="Google Shape;44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65050" y="1773925"/>
            <a:ext cx="5927916" cy="4445914"/>
          </a:xfrm>
          <a:prstGeom prst="rect">
            <a:avLst/>
          </a:prstGeom>
          <a:noFill/>
          <a:ln>
            <a:noFill/>
          </a:ln>
        </p:spPr>
      </p:pic>
      <p:sp>
        <p:nvSpPr>
          <p:cNvPr id="444" name="Google Shape;444;p37"/>
          <p:cNvSpPr txBox="1"/>
          <p:nvPr/>
        </p:nvSpPr>
        <p:spPr>
          <a:xfrm>
            <a:off x="20915918" y="3206250"/>
            <a:ext cx="33015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latin typeface="Raleway"/>
                <a:ea typeface="Raleway"/>
                <a:cs typeface="Raleway"/>
                <a:sym typeface="Raleway"/>
              </a:rPr>
              <a:t>Photo : Robert Kloosterhuis sur </a:t>
            </a:r>
            <a:r>
              <a:rPr lang="fr" sz="2400" u="sng">
                <a:solidFill>
                  <a:srgbClr val="4FC3F7"/>
                </a:solidFill>
                <a:latin typeface="Raleway"/>
                <a:ea typeface="Raleway"/>
                <a:cs typeface="Raleway"/>
                <a:sym typeface="Raleway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wikimedia commons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445" name="Google Shape;445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765050" y="7385120"/>
            <a:ext cx="4796874" cy="5540849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37"/>
          <p:cNvSpPr txBox="1"/>
          <p:nvPr/>
        </p:nvSpPr>
        <p:spPr>
          <a:xfrm>
            <a:off x="19768625" y="9202675"/>
            <a:ext cx="39690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latin typeface="Raleway"/>
                <a:ea typeface="Raleway"/>
                <a:cs typeface="Raleway"/>
                <a:sym typeface="Raleway"/>
              </a:rPr>
              <a:t>Photo : Tobias "ToMar" Maier sur </a:t>
            </a:r>
            <a:r>
              <a:rPr lang="fr" sz="2400" u="sng">
                <a:solidFill>
                  <a:srgbClr val="4FC3F7"/>
                </a:solidFill>
                <a:latin typeface="Raleway"/>
                <a:ea typeface="Raleway"/>
                <a:cs typeface="Raleway"/>
                <a:sym typeface="Raleway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wikimedia commons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Google Shape;451;p38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452" name="Google Shape;452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3" name="Google Shape;453;p3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54" name="Google Shape;454;p38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55" name="Google Shape;455;p3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56" name="Google Shape;456;p38"/>
          <p:cNvSpPr txBox="1"/>
          <p:nvPr/>
        </p:nvSpPr>
        <p:spPr>
          <a:xfrm>
            <a:off x="3239700" y="3075900"/>
            <a:ext cx="17904600" cy="160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57" name="Google Shape;457;p38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58" name="Google Shape;458;p38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59" name="Google Shape;459;p38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60" name="Google Shape;460;p38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61" name="Google Shape;461;p38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62" name="Google Shape;462;p38"/>
          <p:cNvSpPr/>
          <p:nvPr/>
        </p:nvSpPr>
        <p:spPr>
          <a:xfrm>
            <a:off x="16864433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63" name="Google Shape;463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69825" y="5182175"/>
            <a:ext cx="6131850" cy="613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68" name="Google Shape;468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9" name="Google Shape;469;p39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70" name="Google Shape;470;p39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Disques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71" name="Google Shape;471;p39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Conserver des informations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72" name="Google Shape;472;p3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73" name="Google Shape;473;p39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74" name="Google Shape;474;p39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75" name="Google Shape;475;p39"/>
          <p:cNvSpPr txBox="1"/>
          <p:nvPr/>
        </p:nvSpPr>
        <p:spPr>
          <a:xfrm>
            <a:off x="5256425" y="3760350"/>
            <a:ext cx="10951200" cy="93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Disque dur (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HDD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ou 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Hard Disk Drive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Plateau/tête de lecture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Cylindre et piste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Secteur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Lecture séquentielle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Panne mécanique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SSD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Solid State Drive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Électronique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Mémoire flash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Limite d'écriture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76" name="Google Shape;476;p3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77" name="Google Shape;477;p39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78" name="Google Shape;478;p39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79" name="Google Shape;479;p39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80" name="Google Shape;480;p39"/>
          <p:cNvSpPr/>
          <p:nvPr/>
        </p:nvSpPr>
        <p:spPr>
          <a:xfrm>
            <a:off x="16864433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81" name="Google Shape;481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64425" y="2155549"/>
            <a:ext cx="7097974" cy="4769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82" name="Google Shape;482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018451" y="7475336"/>
            <a:ext cx="7555876" cy="5645149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39"/>
          <p:cNvSpPr txBox="1"/>
          <p:nvPr/>
        </p:nvSpPr>
        <p:spPr>
          <a:xfrm>
            <a:off x="13124513" y="5615925"/>
            <a:ext cx="3599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latin typeface="Raleway"/>
                <a:ea typeface="Raleway"/>
                <a:cs typeface="Raleway"/>
                <a:sym typeface="Raleway"/>
              </a:rPr>
              <a:t>Photo : Jacek Halicki sur </a:t>
            </a:r>
            <a:r>
              <a:rPr lang="fr" sz="2400" u="sng">
                <a:solidFill>
                  <a:srgbClr val="4FC3F7"/>
                </a:solidFill>
                <a:latin typeface="Raleway"/>
                <a:ea typeface="Raleway"/>
                <a:cs typeface="Raleway"/>
                <a:sym typeface="Raleway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wikimedia commons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84" name="Google Shape;484;p39"/>
          <p:cNvSpPr txBox="1"/>
          <p:nvPr/>
        </p:nvSpPr>
        <p:spPr>
          <a:xfrm>
            <a:off x="20794226" y="9269425"/>
            <a:ext cx="31683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latin typeface="Raleway"/>
                <a:ea typeface="Raleway"/>
                <a:cs typeface="Raleway"/>
                <a:sym typeface="Raleway"/>
              </a:rPr>
              <a:t>Photo : Arvutistuudio sur </a:t>
            </a:r>
            <a:r>
              <a:rPr lang="fr" sz="2400" u="sng">
                <a:solidFill>
                  <a:srgbClr val="4FC3F7"/>
                </a:solidFill>
                <a:latin typeface="Raleway"/>
                <a:ea typeface="Raleway"/>
                <a:cs typeface="Raleway"/>
                <a:sym typeface="Raleway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wikimedia commons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89" name="Google Shape;489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0" name="Google Shape;490;p4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91" name="Google Shape;491;p40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La taille des secteurs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92" name="Google Shape;492;p40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Une histoire de taille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93" name="Google Shape;493;p4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94" name="Google Shape;494;p40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95" name="Google Shape;495;p40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96" name="Google Shape;496;p40"/>
          <p:cNvSpPr txBox="1"/>
          <p:nvPr/>
        </p:nvSpPr>
        <p:spPr>
          <a:xfrm>
            <a:off x="5256425" y="3760350"/>
            <a:ext cx="17714100" cy="93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Disque =&gt; séquence de secteurs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Secteur =&gt; séquence binaire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Adresses 32 bits =&gt; ≅ 4 million de secteurs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Secteur de 1 octet =&gt; 512 Mio max !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En général : secteurs de 512 octets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	=&gt; 2 Tio max avec adresses 32 bits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	=&gt; ≅ 8 milliards de Tio (8 Zio - zébioctet) sur 64 bits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7" name="Google Shape;497;p4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98" name="Google Shape;498;p40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99" name="Google Shape;499;p40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00" name="Google Shape;500;p40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01" name="Google Shape;501;p40"/>
          <p:cNvSpPr/>
          <p:nvPr/>
        </p:nvSpPr>
        <p:spPr>
          <a:xfrm>
            <a:off x="16864433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06" name="Google Shape;506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7" name="Google Shape;507;p41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08" name="Google Shape;508;p41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Partitionnement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09" name="Google Shape;509;p41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Découper ses disques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10" name="Google Shape;510;p4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11" name="Google Shape;511;p41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2" name="Google Shape;512;p41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3" name="Google Shape;513;p41"/>
          <p:cNvSpPr txBox="1"/>
          <p:nvPr/>
        </p:nvSpPr>
        <p:spPr>
          <a:xfrm>
            <a:off x="5256425" y="3760350"/>
            <a:ext cx="17714100" cy="93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Utiliser disque brut =&gt; rare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En général =&gt; Système de partitionnement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Découper en partitions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Informations supplémentaires (ex. : Disque bootable ?)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Routine de démarrage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14" name="Google Shape;514;p41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15" name="Google Shape;515;p41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6" name="Google Shape;516;p41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7" name="Google Shape;517;p41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8" name="Google Shape;518;p41"/>
          <p:cNvSpPr/>
          <p:nvPr/>
        </p:nvSpPr>
        <p:spPr>
          <a:xfrm>
            <a:off x="16864433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23" name="Google Shape;52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4" name="Google Shape;524;p42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25" name="Google Shape;525;p42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 MBR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26" name="Google Shape;526;p42"/>
          <p:cNvSpPr txBox="1"/>
          <p:nvPr/>
        </p:nvSpPr>
        <p:spPr>
          <a:xfrm>
            <a:off x="949225" y="4632400"/>
            <a:ext cx="3506400" cy="13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Système de partitionnement historique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27" name="Google Shape;527;p4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28" name="Google Shape;528;p42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29" name="Google Shape;529;p42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30" name="Google Shape;530;p42"/>
          <p:cNvSpPr txBox="1"/>
          <p:nvPr/>
        </p:nvSpPr>
        <p:spPr>
          <a:xfrm>
            <a:off x="5256425" y="3760350"/>
            <a:ext cx="17714100" cy="93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MBR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Master Boot Record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 = Partitionnement intel historique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Partitions de 2 Tio max (32 bits et secteurs de 512 o)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r>
              <a:rPr baseline="30000" lang="fr" sz="4800">
                <a:solidFill>
                  <a:srgbClr val="1D1D1B"/>
                </a:solidFill>
                <a:latin typeface="Raleway"/>
                <a:ea typeface="Raleway"/>
                <a:cs typeface="Raleway"/>
                <a:sym typeface="Raleway"/>
              </a:rPr>
              <a:t>er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secteur : zone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d'amorçage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(MBR)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1 table de partitions : 4 partitions primaires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1 partition primaire =&gt; partition étendue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EBR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Extended Boot Record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Partitions logiques (secondaires)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Drapeaux (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flags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 : type de partition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31" name="Google Shape;531;p4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32" name="Google Shape;532;p42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33" name="Google Shape;533;p42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34" name="Google Shape;534;p42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35" name="Google Shape;535;p42"/>
          <p:cNvSpPr/>
          <p:nvPr/>
        </p:nvSpPr>
        <p:spPr>
          <a:xfrm>
            <a:off x="16864433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40" name="Google Shape;540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1" name="Google Shape;541;p4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42" name="Google Shape;542;p43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 GPT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43" name="Google Shape;543;p43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Du nouveau dans les partitions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44" name="Google Shape;544;p4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45" name="Google Shape;545;p43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46" name="Google Shape;546;p43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47" name="Google Shape;547;p43"/>
          <p:cNvSpPr txBox="1"/>
          <p:nvPr/>
        </p:nvSpPr>
        <p:spPr>
          <a:xfrm>
            <a:off x="5256425" y="3760350"/>
            <a:ext cx="18224700" cy="93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GPT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GUID Partition Table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 = Nouveau format de partitionnement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Partitions de 8 Zio (zibioctets) max (64 bits et secteurs de 512 o)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1er secteur : MBR protecteur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2ème secteur : entête GPT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3ème-34ème : table de partition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128 partitions max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Identification des partitions par des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GUID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Globally Unique Identifiers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48" name="Google Shape;548;p43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49" name="Google Shape;549;p43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50" name="Google Shape;550;p43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51" name="Google Shape;551;p43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52" name="Google Shape;552;p43"/>
          <p:cNvSpPr/>
          <p:nvPr/>
        </p:nvSpPr>
        <p:spPr>
          <a:xfrm>
            <a:off x="16864433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7" name="Google Shape;557;p44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558" name="Google Shape;558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9" name="Google Shape;559;p4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60" name="Google Shape;560;p44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61" name="Google Shape;561;p4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62" name="Google Shape;562;p44"/>
          <p:cNvSpPr txBox="1"/>
          <p:nvPr/>
        </p:nvSpPr>
        <p:spPr>
          <a:xfrm>
            <a:off x="3239700" y="3075900"/>
            <a:ext cx="17904600" cy="160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Lee périphériques d’entrée/sortie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63" name="Google Shape;563;p44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64" name="Google Shape;564;p44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65" name="Google Shape;565;p44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66" name="Google Shape;566;p44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67" name="Google Shape;567;p44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68" name="Google Shape;568;p44"/>
          <p:cNvSpPr/>
          <p:nvPr/>
        </p:nvSpPr>
        <p:spPr>
          <a:xfrm>
            <a:off x="20698433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69" name="Google Shape;569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915050" y="5603850"/>
            <a:ext cx="6553900" cy="655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74" name="Google Shape;574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5" name="Google Shape;575;p45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76" name="Google Shape;576;p45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Des périphériques d’entrée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77" name="Google Shape;577;p45"/>
          <p:cNvSpPr txBox="1"/>
          <p:nvPr/>
        </p:nvSpPr>
        <p:spPr>
          <a:xfrm>
            <a:off x="949225" y="4632400"/>
            <a:ext cx="3506400" cy="13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Amener des informations à la machine…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78" name="Google Shape;578;p4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79" name="Google Shape;579;p45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80" name="Google Shape;580;p45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81" name="Google Shape;581;p45"/>
          <p:cNvSpPr txBox="1"/>
          <p:nvPr/>
        </p:nvSpPr>
        <p:spPr>
          <a:xfrm>
            <a:off x="5256425" y="3760350"/>
            <a:ext cx="17714100" cy="93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Clavier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Souris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Écran tactile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Webcam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Microphone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Scanner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Carte réseau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2" name="Google Shape;582;p45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83" name="Google Shape;583;p45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84" name="Google Shape;584;p45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85" name="Google Shape;585;p45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86" name="Google Shape;586;p45"/>
          <p:cNvSpPr/>
          <p:nvPr/>
        </p:nvSpPr>
        <p:spPr>
          <a:xfrm>
            <a:off x="20698433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91" name="Google Shape;59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2" name="Google Shape;592;p46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93" name="Google Shape;593;p46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Des périphériques de sortie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94" name="Google Shape;594;p46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…Et les récupérer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95" name="Google Shape;595;p4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96" name="Google Shape;596;p46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97" name="Google Shape;597;p46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98" name="Google Shape;598;p46"/>
          <p:cNvSpPr txBox="1"/>
          <p:nvPr/>
        </p:nvSpPr>
        <p:spPr>
          <a:xfrm>
            <a:off x="5256425" y="3760350"/>
            <a:ext cx="17714100" cy="93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Écran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Carte son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Haut-parleurs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Casque audio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Carte réseau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Imprimante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Projecteur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99" name="Google Shape;599;p46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00" name="Google Shape;600;p46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01" name="Google Shape;601;p46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02" name="Google Shape;602;p46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03" name="Google Shape;603;p46"/>
          <p:cNvSpPr/>
          <p:nvPr/>
        </p:nvSpPr>
        <p:spPr>
          <a:xfrm>
            <a:off x="20698433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0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97" name="Google Shape;97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0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9" name="Google Shape;99;p2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0" name="Google Shape;100;p20"/>
          <p:cNvSpPr txBox="1"/>
          <p:nvPr/>
        </p:nvSpPr>
        <p:spPr>
          <a:xfrm>
            <a:off x="2710350" y="4776875"/>
            <a:ext cx="13202700" cy="28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6000">
                <a:latin typeface="Montserrat ExtraBold"/>
                <a:ea typeface="Montserrat ExtraBold"/>
                <a:cs typeface="Montserrat ExtraBold"/>
                <a:sym typeface="Montserrat ExtraBold"/>
              </a:rPr>
              <a:t>Mais au fait ?</a:t>
            </a:r>
            <a:endParaRPr sz="60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6000">
                <a:latin typeface="Montserrat ExtraBold"/>
                <a:ea typeface="Montserrat ExtraBold"/>
                <a:cs typeface="Montserrat ExtraBold"/>
                <a:sym typeface="Montserrat ExtraBold"/>
              </a:rPr>
              <a:t>C’est quoi un ordinateur ?</a:t>
            </a:r>
            <a:endParaRPr sz="6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4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4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10" name="Google Shape;610;p47"/>
          <p:cNvSpPr txBox="1"/>
          <p:nvPr/>
        </p:nvSpPr>
        <p:spPr>
          <a:xfrm>
            <a:off x="778350" y="969850"/>
            <a:ext cx="18335100" cy="12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Quel jeu d'instruction utilise un processeur AMD 64 bits ?</a:t>
            </a: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11" name="Google Shape;611;p47"/>
          <p:cNvSpPr txBox="1"/>
          <p:nvPr/>
        </p:nvSpPr>
        <p:spPr>
          <a:xfrm>
            <a:off x="778350" y="2500282"/>
            <a:ext cx="14841000" cy="10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=&gt; </a:t>
            </a:r>
            <a:r>
              <a:rPr b="1" lang="fr" sz="4800">
                <a:latin typeface="Helvetica Neue"/>
                <a:ea typeface="Helvetica Neue"/>
                <a:cs typeface="Helvetica Neue"/>
                <a:sym typeface="Helvetica Neue"/>
              </a:rPr>
              <a:t>x86-64</a:t>
            </a:r>
            <a:endParaRPr b="1"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12" name="Google Shape;612;p47"/>
          <p:cNvSpPr txBox="1"/>
          <p:nvPr/>
        </p:nvSpPr>
        <p:spPr>
          <a:xfrm>
            <a:off x="778350" y="3828514"/>
            <a:ext cx="19244400" cy="12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Combien de valeurs différentes peut-on coder sur 8 bits ?</a:t>
            </a: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13" name="Google Shape;613;p47"/>
          <p:cNvSpPr txBox="1"/>
          <p:nvPr/>
        </p:nvSpPr>
        <p:spPr>
          <a:xfrm>
            <a:off x="778350" y="5358946"/>
            <a:ext cx="14711100" cy="10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=&gt; </a:t>
            </a:r>
            <a:r>
              <a:rPr b="1" lang="fr" sz="4800">
                <a:latin typeface="Helvetica Neue"/>
                <a:ea typeface="Helvetica Neue"/>
                <a:cs typeface="Helvetica Neue"/>
                <a:sym typeface="Helvetica Neue"/>
              </a:rPr>
              <a:t>256</a:t>
            </a:r>
            <a:endParaRPr b="1"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14" name="Google Shape;614;p47"/>
          <p:cNvSpPr txBox="1"/>
          <p:nvPr/>
        </p:nvSpPr>
        <p:spPr>
          <a:xfrm>
            <a:off x="778350" y="6687179"/>
            <a:ext cx="14553900" cy="12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Quel est le successeur de MBR ?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15" name="Google Shape;615;p47"/>
          <p:cNvSpPr txBox="1"/>
          <p:nvPr/>
        </p:nvSpPr>
        <p:spPr>
          <a:xfrm>
            <a:off x="778450" y="8217611"/>
            <a:ext cx="14553900" cy="10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=&gt; </a:t>
            </a:r>
            <a:r>
              <a:rPr b="1" lang="fr" sz="4800">
                <a:latin typeface="Helvetica Neue"/>
                <a:ea typeface="Helvetica Neue"/>
                <a:cs typeface="Helvetica Neue"/>
                <a:sym typeface="Helvetica Neue"/>
              </a:rPr>
              <a:t>GPT</a:t>
            </a:r>
            <a:endParaRPr b="1"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16" name="Google Shape;616;p47"/>
          <p:cNvSpPr txBox="1"/>
          <p:nvPr/>
        </p:nvSpPr>
        <p:spPr>
          <a:xfrm>
            <a:off x="778350" y="9545843"/>
            <a:ext cx="19534500" cy="12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Quelle est la taille habituelle des secteurs sur un disque dur ?</a:t>
            </a: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17" name="Google Shape;617;p47"/>
          <p:cNvSpPr txBox="1"/>
          <p:nvPr/>
        </p:nvSpPr>
        <p:spPr>
          <a:xfrm>
            <a:off x="778350" y="11076275"/>
            <a:ext cx="14711100" cy="12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=&gt; </a:t>
            </a:r>
            <a:r>
              <a:rPr b="1" lang="fr" sz="4800">
                <a:latin typeface="Helvetica Neue"/>
                <a:ea typeface="Helvetica Neue"/>
                <a:cs typeface="Helvetica Neue"/>
                <a:sym typeface="Helvetica Neue"/>
              </a:rPr>
              <a:t>512 octets</a:t>
            </a:r>
            <a:endParaRPr b="1"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622" name="Google Shape;622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3" name="Google Shape;623;p48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24" name="Google Shape;624;p48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En résumé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25" name="Google Shape;625;p48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 retenir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626" name="Google Shape;626;p4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627" name="Google Shape;627;p48"/>
          <p:cNvSpPr txBox="1"/>
          <p:nvPr/>
        </p:nvSpPr>
        <p:spPr>
          <a:xfrm>
            <a:off x="5256425" y="3880725"/>
            <a:ext cx="18529200" cy="9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Ordinateur et composants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Processeurs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Mémoire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Stockage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28" name="Google Shape;628;p4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633" name="Google Shape;633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4" name="Google Shape;634;p49"/>
          <p:cNvCxnSpPr/>
          <p:nvPr/>
        </p:nvCxnSpPr>
        <p:spPr>
          <a:xfrm>
            <a:off x="3728230" y="5315401"/>
            <a:ext cx="2423100" cy="0"/>
          </a:xfrm>
          <a:prstGeom prst="straightConnector1">
            <a:avLst/>
          </a:prstGeom>
          <a:noFill/>
          <a:ln cap="flat" cmpd="sng" w="25400">
            <a:solidFill>
              <a:srgbClr val="000000">
                <a:alpha val="50199"/>
              </a:srgbClr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635" name="Google Shape;635;p49"/>
          <p:cNvSpPr txBox="1"/>
          <p:nvPr/>
        </p:nvSpPr>
        <p:spPr>
          <a:xfrm>
            <a:off x="3756196" y="4208112"/>
            <a:ext cx="45927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i="0" lang="fr" sz="50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MERCI</a:t>
            </a:r>
            <a:endParaRPr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36" name="Google Shape;636;p49"/>
          <p:cNvSpPr txBox="1"/>
          <p:nvPr/>
        </p:nvSpPr>
        <p:spPr>
          <a:xfrm>
            <a:off x="3738325" y="6237950"/>
            <a:ext cx="7090200" cy="39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Proxima Nova"/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pour votre participation.</a:t>
            </a:r>
            <a:br>
              <a:rPr lang="fr" sz="5000">
                <a:latin typeface="Proxima Nova"/>
                <a:ea typeface="Proxima Nova"/>
                <a:cs typeface="Proxima Nova"/>
                <a:sym typeface="Proxima Nova"/>
              </a:rPr>
            </a:b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Proxima Nova"/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C’est à vous maintenant.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Proxima Nova"/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Des questions ?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Proxima Nova"/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Des remarques ?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37" name="Google Shape;637;p4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638" name="Google Shape;638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56575" y="5315400"/>
            <a:ext cx="6625338" cy="4832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9" name="Google Shape;639;p4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e_wild_code_school_yellow.png" id="644" name="Google Shape;644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6887" y="-2593755"/>
            <a:ext cx="14969875" cy="10921604"/>
          </a:xfrm>
          <a:prstGeom prst="rect">
            <a:avLst/>
          </a:prstGeom>
          <a:noFill/>
          <a:ln>
            <a:noFill/>
          </a:ln>
        </p:spPr>
      </p:pic>
      <p:sp>
        <p:nvSpPr>
          <p:cNvPr id="645" name="Google Shape;645;p50"/>
          <p:cNvSpPr txBox="1"/>
          <p:nvPr/>
        </p:nvSpPr>
        <p:spPr>
          <a:xfrm>
            <a:off x="1945675" y="5572325"/>
            <a:ext cx="16871100" cy="12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7200">
                <a:latin typeface="Montserrat ExtraBold"/>
                <a:ea typeface="Montserrat ExtraBold"/>
                <a:cs typeface="Montserrat ExtraBold"/>
                <a:sym typeface="Montserrat ExtraBold"/>
              </a:rPr>
              <a:t>Atelier : Crash ton OS</a:t>
            </a:r>
            <a:endParaRPr sz="6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46" name="Google Shape;646;p5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05" name="Google Shape;10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6" name="Google Shape;106;p21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07" name="Google Shape;107;p21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Sommaire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8" name="Google Shape;108;p21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 quoi s'agit-il ?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109" name="Google Shape;109;p21"/>
          <p:cNvGrpSpPr/>
          <p:nvPr/>
        </p:nvGrpSpPr>
        <p:grpSpPr>
          <a:xfrm>
            <a:off x="4875454" y="6643500"/>
            <a:ext cx="18700813" cy="1149300"/>
            <a:chOff x="4269990" y="8021650"/>
            <a:chExt cx="13130749" cy="1149300"/>
          </a:xfrm>
        </p:grpSpPr>
        <p:sp>
          <p:nvSpPr>
            <p:cNvPr id="110" name="Google Shape;110;p21"/>
            <p:cNvSpPr txBox="1"/>
            <p:nvPr/>
          </p:nvSpPr>
          <p:spPr>
            <a:xfrm>
              <a:off x="4269990" y="8021650"/>
              <a:ext cx="10059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i="0" lang="fr" sz="6800" u="none" cap="none" strike="noStrike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02</a:t>
              </a:r>
              <a:endParaRPr>
                <a:solidFill>
                  <a:srgbClr val="46ECA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11" name="Google Shape;111;p21"/>
            <p:cNvSpPr txBox="1"/>
            <p:nvPr/>
          </p:nvSpPr>
          <p:spPr>
            <a:xfrm>
              <a:off x="6158538" y="8160250"/>
              <a:ext cx="112422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Unité et codage de l’information</a:t>
              </a:r>
              <a:endParaRPr sz="5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112" name="Google Shape;112;p21"/>
          <p:cNvGrpSpPr/>
          <p:nvPr/>
        </p:nvGrpSpPr>
        <p:grpSpPr>
          <a:xfrm>
            <a:off x="4875439" y="5166100"/>
            <a:ext cx="15835087" cy="1149300"/>
            <a:chOff x="4269994" y="6149551"/>
            <a:chExt cx="15105492" cy="1149300"/>
          </a:xfrm>
        </p:grpSpPr>
        <p:sp>
          <p:nvSpPr>
            <p:cNvPr id="113" name="Google Shape;113;p21"/>
            <p:cNvSpPr txBox="1"/>
            <p:nvPr/>
          </p:nvSpPr>
          <p:spPr>
            <a:xfrm>
              <a:off x="4269994" y="6149551"/>
              <a:ext cx="11958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i="0" lang="fr" sz="6800" u="none" cap="none" strike="noStrike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01</a:t>
              </a:r>
              <a:endParaRPr>
                <a:solidFill>
                  <a:srgbClr val="46ECA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14" name="Google Shape;114;p21"/>
            <p:cNvSpPr txBox="1"/>
            <p:nvPr/>
          </p:nvSpPr>
          <p:spPr>
            <a:xfrm>
              <a:off x="6849586" y="6288151"/>
              <a:ext cx="125259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Définition</a:t>
              </a:r>
              <a:endParaRPr sz="5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cxnSp>
        <p:nvCxnSpPr>
          <p:cNvPr id="115" name="Google Shape;115;p2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grpSp>
        <p:nvGrpSpPr>
          <p:cNvPr id="116" name="Google Shape;116;p21"/>
          <p:cNvGrpSpPr/>
          <p:nvPr/>
        </p:nvGrpSpPr>
        <p:grpSpPr>
          <a:xfrm>
            <a:off x="4875460" y="8120900"/>
            <a:ext cx="18701039" cy="1149300"/>
            <a:chOff x="4269994" y="8021650"/>
            <a:chExt cx="13130908" cy="1149300"/>
          </a:xfrm>
        </p:grpSpPr>
        <p:sp>
          <p:nvSpPr>
            <p:cNvPr id="117" name="Google Shape;117;p21"/>
            <p:cNvSpPr txBox="1"/>
            <p:nvPr/>
          </p:nvSpPr>
          <p:spPr>
            <a:xfrm>
              <a:off x="4269994" y="8021650"/>
              <a:ext cx="15738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i="0" lang="fr" sz="6800" u="none" cap="none" strike="noStrike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03</a:t>
              </a:r>
              <a:endParaRPr>
                <a:solidFill>
                  <a:srgbClr val="46ECA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18" name="Google Shape;118;p21"/>
            <p:cNvSpPr txBox="1"/>
            <p:nvPr/>
          </p:nvSpPr>
          <p:spPr>
            <a:xfrm>
              <a:off x="6174302" y="8160250"/>
              <a:ext cx="11226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Les composants</a:t>
              </a:r>
              <a:endParaRPr sz="5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119" name="Google Shape;119;p21"/>
          <p:cNvGrpSpPr/>
          <p:nvPr/>
        </p:nvGrpSpPr>
        <p:grpSpPr>
          <a:xfrm>
            <a:off x="4875460" y="9598300"/>
            <a:ext cx="18700806" cy="1149300"/>
            <a:chOff x="4269994" y="8021650"/>
            <a:chExt cx="13130744" cy="1149300"/>
          </a:xfrm>
        </p:grpSpPr>
        <p:sp>
          <p:nvSpPr>
            <p:cNvPr id="120" name="Google Shape;120;p21"/>
            <p:cNvSpPr txBox="1"/>
            <p:nvPr/>
          </p:nvSpPr>
          <p:spPr>
            <a:xfrm>
              <a:off x="4269994" y="8021650"/>
              <a:ext cx="15738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i="0" lang="fr" sz="6800" u="none" cap="none" strike="noStrike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04</a:t>
              </a:r>
              <a:endParaRPr>
                <a:solidFill>
                  <a:srgbClr val="46ECA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21" name="Google Shape;121;p21"/>
            <p:cNvSpPr txBox="1"/>
            <p:nvPr/>
          </p:nvSpPr>
          <p:spPr>
            <a:xfrm>
              <a:off x="6158538" y="8160250"/>
              <a:ext cx="112422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Le stockage</a:t>
              </a:r>
              <a:endParaRPr sz="5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122" name="Google Shape;122;p21"/>
          <p:cNvGrpSpPr/>
          <p:nvPr/>
        </p:nvGrpSpPr>
        <p:grpSpPr>
          <a:xfrm>
            <a:off x="4875460" y="11075700"/>
            <a:ext cx="18701039" cy="1149300"/>
            <a:chOff x="4269994" y="8021650"/>
            <a:chExt cx="13130908" cy="1149300"/>
          </a:xfrm>
        </p:grpSpPr>
        <p:sp>
          <p:nvSpPr>
            <p:cNvPr id="123" name="Google Shape;123;p21"/>
            <p:cNvSpPr txBox="1"/>
            <p:nvPr/>
          </p:nvSpPr>
          <p:spPr>
            <a:xfrm>
              <a:off x="4269994" y="8021650"/>
              <a:ext cx="15738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i="0" lang="fr" sz="6800" u="none" cap="none" strike="noStrike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05</a:t>
              </a:r>
              <a:endParaRPr>
                <a:solidFill>
                  <a:srgbClr val="46ECA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24" name="Google Shape;124;p21"/>
            <p:cNvSpPr txBox="1"/>
            <p:nvPr/>
          </p:nvSpPr>
          <p:spPr>
            <a:xfrm>
              <a:off x="6174302" y="8160250"/>
              <a:ext cx="11226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Les périphériques I/O</a:t>
              </a:r>
              <a:endParaRPr sz="5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130" name="Google Shape;130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1" name="Google Shape;131;p2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32" name="Google Shape;132;p22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33" name="Google Shape;133;p2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34" name="Google Shape;134;p22"/>
          <p:cNvSpPr txBox="1"/>
          <p:nvPr/>
        </p:nvSpPr>
        <p:spPr>
          <a:xfrm>
            <a:off x="3239700" y="3075900"/>
            <a:ext cx="17904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35" name="Google Shape;13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956925" y="5081600"/>
            <a:ext cx="6571249" cy="4921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2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7" name="Google Shape;137;p22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8" name="Google Shape;138;p22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9" name="Google Shape;139;p22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41" name="Google Shape;141;p22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46" name="Google Shape;146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7" name="Google Shape;147;p2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48" name="Google Shape;148;p23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Ordinateur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9" name="Google Shape;149;p23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 quoi parlons-nous ?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50" name="Google Shape;150;p2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51" name="Google Shape;151;p23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2" name="Google Shape;152;p23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3" name="Google Shape;153;p23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Machine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Électronique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Numérique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Programmable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Opérations arithmétiques de base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Définition WikipédiA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4" name="Google Shape;154;p23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55" name="Google Shape;155;p23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6" name="Google Shape;156;p23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7" name="Google Shape;157;p23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8" name="Google Shape;158;p23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63" name="Google Shape;163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4" name="Google Shape;164;p24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65" name="Google Shape;165;p24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Architecture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66" name="Google Shape;166;p24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Modèle conceptuel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67" name="Google Shape;167;p2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68" name="Google Shape;168;p24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9" name="Google Shape;169;p24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0" name="Google Shape;170;p24"/>
          <p:cNvSpPr txBox="1"/>
          <p:nvPr/>
        </p:nvSpPr>
        <p:spPr>
          <a:xfrm>
            <a:off x="5256425" y="3760350"/>
            <a:ext cx="18529200" cy="93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UAL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(Unité Arithmétique et Logique) :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Effectue les opérations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Unité de contrôle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Séquence les opérations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Mémoire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Stocke données et programmes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Entrées/Sorties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(ou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 I/O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Communication extérieure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1" name="Google Shape;171;p2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72" name="Google Shape;172;p24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3" name="Google Shape;173;p24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4" name="Google Shape;174;p24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5" name="Google Shape;175;p24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80" name="Google Shape;180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1" name="Google Shape;181;p25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82" name="Google Shape;182;p25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Architecture (suite)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3" name="Google Shape;183;p25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Modèle conceptuel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84" name="Google Shape;184;p2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85" name="Google Shape;185;p25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86" name="Google Shape;186;p25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87" name="Google Shape;187;p25"/>
          <p:cNvSpPr txBox="1"/>
          <p:nvPr/>
        </p:nvSpPr>
        <p:spPr>
          <a:xfrm>
            <a:off x="5256425" y="3760350"/>
            <a:ext cx="7337100" cy="93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=&gt; </a:t>
            </a: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Architecture de Von Neumann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=&gt; </a:t>
            </a: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Machine de Turing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8" name="Google Shape;188;p25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89" name="Google Shape;189;p25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0" name="Google Shape;190;p25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1" name="Google Shape;191;p25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2" name="Google Shape;192;p25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3" name="Google Shape;193;p25"/>
          <p:cNvSpPr/>
          <p:nvPr/>
        </p:nvSpPr>
        <p:spPr>
          <a:xfrm>
            <a:off x="13267025" y="4399900"/>
            <a:ext cx="9563100" cy="1481700"/>
          </a:xfrm>
          <a:prstGeom prst="rect">
            <a:avLst/>
          </a:prstGeom>
          <a:solidFill>
            <a:srgbClr val="46ECA4"/>
          </a:solidFill>
          <a:ln cap="flat" cmpd="sng" w="9525">
            <a:solidFill>
              <a:srgbClr val="1D1D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Mémoire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4" name="Google Shape;194;p25"/>
          <p:cNvSpPr/>
          <p:nvPr/>
        </p:nvSpPr>
        <p:spPr>
          <a:xfrm>
            <a:off x="13267025" y="7111425"/>
            <a:ext cx="3739500" cy="1481700"/>
          </a:xfrm>
          <a:prstGeom prst="rect">
            <a:avLst/>
          </a:prstGeom>
          <a:solidFill>
            <a:srgbClr val="46ECA4"/>
          </a:solidFill>
          <a:ln cap="flat" cmpd="sng" w="9525">
            <a:solidFill>
              <a:srgbClr val="1D1D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Unité de contrôle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5" name="Google Shape;195;p25"/>
          <p:cNvSpPr/>
          <p:nvPr/>
        </p:nvSpPr>
        <p:spPr>
          <a:xfrm>
            <a:off x="13172500" y="9980075"/>
            <a:ext cx="3834000" cy="1481700"/>
          </a:xfrm>
          <a:prstGeom prst="rect">
            <a:avLst/>
          </a:prstGeom>
          <a:solidFill>
            <a:srgbClr val="46ECA4"/>
          </a:solidFill>
          <a:ln cap="flat" cmpd="sng" w="9525">
            <a:solidFill>
              <a:srgbClr val="1D1D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Entrée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6" name="Google Shape;196;p25"/>
          <p:cNvSpPr/>
          <p:nvPr/>
        </p:nvSpPr>
        <p:spPr>
          <a:xfrm>
            <a:off x="19090625" y="9980075"/>
            <a:ext cx="4053900" cy="1481700"/>
          </a:xfrm>
          <a:prstGeom prst="rect">
            <a:avLst/>
          </a:prstGeom>
          <a:solidFill>
            <a:srgbClr val="46ECA4"/>
          </a:solidFill>
          <a:ln cap="flat" cmpd="sng" w="9525">
            <a:solidFill>
              <a:srgbClr val="1D1D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Sortie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97" name="Google Shape;197;p25"/>
          <p:cNvCxnSpPr>
            <a:stCxn id="194" idx="0"/>
          </p:cNvCxnSpPr>
          <p:nvPr/>
        </p:nvCxnSpPr>
        <p:spPr>
          <a:xfrm rot="10800000">
            <a:off x="15130175" y="5903925"/>
            <a:ext cx="6600" cy="12075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198" name="Google Shape;198;p25"/>
          <p:cNvCxnSpPr>
            <a:stCxn id="199" idx="0"/>
          </p:cNvCxnSpPr>
          <p:nvPr/>
        </p:nvCxnSpPr>
        <p:spPr>
          <a:xfrm rot="10800000">
            <a:off x="21011850" y="5881425"/>
            <a:ext cx="41700" cy="12300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00" name="Google Shape;200;p25"/>
          <p:cNvSpPr/>
          <p:nvPr/>
        </p:nvSpPr>
        <p:spPr>
          <a:xfrm>
            <a:off x="19090625" y="7111425"/>
            <a:ext cx="3739500" cy="1481700"/>
          </a:xfrm>
          <a:prstGeom prst="rect">
            <a:avLst/>
          </a:prstGeom>
          <a:solidFill>
            <a:srgbClr val="46ECA4"/>
          </a:solidFill>
          <a:ln cap="flat" cmpd="sng" w="9525">
            <a:solidFill>
              <a:srgbClr val="1D1D1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Helvetica Neue"/>
                <a:ea typeface="Helvetica Neue"/>
                <a:cs typeface="Helvetica Neue"/>
                <a:sym typeface="Helvetica Neue"/>
              </a:rPr>
              <a:t>UAL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01" name="Google Shape;201;p25"/>
          <p:cNvCxnSpPr>
            <a:stCxn id="194" idx="3"/>
            <a:endCxn id="200" idx="1"/>
          </p:cNvCxnSpPr>
          <p:nvPr/>
        </p:nvCxnSpPr>
        <p:spPr>
          <a:xfrm>
            <a:off x="17006525" y="7852275"/>
            <a:ext cx="2084100" cy="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202" name="Google Shape;202;p25"/>
          <p:cNvCxnSpPr>
            <a:stCxn id="195" idx="0"/>
            <a:endCxn id="200" idx="2"/>
          </p:cNvCxnSpPr>
          <p:nvPr/>
        </p:nvCxnSpPr>
        <p:spPr>
          <a:xfrm flipH="1" rot="10800000">
            <a:off x="15089500" y="8593175"/>
            <a:ext cx="5871000" cy="13869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3" name="Google Shape;203;p25"/>
          <p:cNvCxnSpPr>
            <a:stCxn id="200" idx="2"/>
            <a:endCxn id="196" idx="0"/>
          </p:cNvCxnSpPr>
          <p:nvPr/>
        </p:nvCxnSpPr>
        <p:spPr>
          <a:xfrm>
            <a:off x="20960375" y="8593125"/>
            <a:ext cx="157200" cy="13869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6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209" name="Google Shape;209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0" name="Google Shape;210;p2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11" name="Google Shape;211;p26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12" name="Google Shape;212;p26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13" name="Google Shape;213;p26"/>
          <p:cNvSpPr txBox="1"/>
          <p:nvPr/>
        </p:nvSpPr>
        <p:spPr>
          <a:xfrm>
            <a:off x="3239700" y="3075900"/>
            <a:ext cx="17904600" cy="160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4" name="Google Shape;214;p26"/>
          <p:cNvSpPr txBox="1"/>
          <p:nvPr/>
        </p:nvSpPr>
        <p:spPr>
          <a:xfrm>
            <a:off x="376241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5" name="Google Shape;215;p26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Unité et codage de l’information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6" name="Google Shape;216;p26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composants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7" name="Google Shape;217;p26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stockage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8" name="Google Shape;218;p26"/>
          <p:cNvSpPr txBox="1"/>
          <p:nvPr/>
        </p:nvSpPr>
        <p:spPr>
          <a:xfrm>
            <a:off x="19330237" y="390200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Les périphériques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I/O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9" name="Google Shape;219;p26"/>
          <p:cNvSpPr/>
          <p:nvPr/>
        </p:nvSpPr>
        <p:spPr>
          <a:xfrm>
            <a:off x="89531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20" name="Google Shape;22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52849" y="4486275"/>
            <a:ext cx="6943375" cy="743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